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0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0" r:id="rId13"/>
    <p:sldId id="272" r:id="rId14"/>
    <p:sldId id="257" r:id="rId15"/>
    <p:sldId id="258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 Liscevic" initials="EL" lastIdx="5" clrIdx="0">
    <p:extLst>
      <p:ext uri="{19B8F6BF-5375-455C-9EA6-DF929625EA0E}">
        <p15:presenceInfo xmlns:p15="http://schemas.microsoft.com/office/powerpoint/2012/main" userId="d0dfa6b66cb578e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B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3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5T09:24:02.723" idx="1">
    <p:pos x="4287" y="777"/>
    <p:text>словна грешка, пише КЊИЖВНОСТИ, поправите</p:text>
    <p:extLst>
      <p:ext uri="{C676402C-5697-4E1C-873F-D02D1690AC5C}">
        <p15:threadingInfo xmlns:p15="http://schemas.microsoft.com/office/powerpoint/2012/main" timeZoneBias="-120"/>
      </p:ext>
    </p:extLst>
  </p:cm>
  <p:cm authorId="1" dt="2020-05-15T09:33:28.938" idx="3">
    <p:pos x="4287" y="873"/>
    <p:text>нејасна је веза између 3. маја и Змаја, не може да се докучи само гледањем презентације; делује као нешто о чему треба промислити!</p:text>
    <p:extLst>
      <p:ext uri="{C676402C-5697-4E1C-873F-D02D1690AC5C}">
        <p15:threadingInfo xmlns:p15="http://schemas.microsoft.com/office/powerpoint/2012/main" timeZoneBias="-12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5T09:33:56.168" idx="4">
    <p:pos x="10" y="10"/>
    <p:text>Може само да се нагађа шта је на овом слајду, ограђујем се од евентуалних, могућих грешака!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5T09:25:40.544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5T09:34:43.485" idx="5">
    <p:pos x="10" y="10"/>
    <p:text>Учитељица може усмено да каже и које су то песме и/или колико их је. Други део домаћег задатка ће многима бити занимљив, може бити необавезни део, деца се могу подстаћи да нешто додају, измене и сл.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8F4AE-D777-4733-B2D6-F69FF9BF54E8}" type="datetimeFigureOut">
              <a:rPr lang="sr-Latn-RS" smtClean="0"/>
              <a:t>15.5.2020.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C1FCF-5BE6-4A1C-8FE8-47D85DFA8B1C}" type="slidenum">
              <a:rPr lang="sr-Latn-RS" smtClean="0"/>
              <a:t>‹#›</a:t>
            </a:fld>
            <a:endParaRPr 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comments" Target="../comments/commen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Cyrl-RS" b="1" dirty="0">
                <a:solidFill>
                  <a:srgbClr val="282B9E"/>
                </a:solidFill>
                <a:latin typeface="+mn-lt"/>
              </a:rPr>
              <a:t>ПРВИ РАЗРЕД</a:t>
            </a:r>
            <a:endParaRPr lang="sr-Latn-RS" b="1" dirty="0">
              <a:solidFill>
                <a:srgbClr val="282B9E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r-Cyrl-RS" sz="2400" dirty="0">
                <a:solidFill>
                  <a:schemeClr val="accent5">
                    <a:lumMod val="75000"/>
                  </a:schemeClr>
                </a:solidFill>
              </a:rPr>
              <a:t>предмет: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accent5">
                    <a:lumMod val="75000"/>
                  </a:schemeClr>
                </a:solidFill>
              </a:rPr>
              <a:t>СРПСКИ ЈЕЗИК</a:t>
            </a:r>
          </a:p>
          <a:p>
            <a:pPr marL="0" indent="0">
              <a:buNone/>
            </a:pPr>
            <a:endParaRPr lang="sr-Cyrl-R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2400" dirty="0">
                <a:solidFill>
                  <a:schemeClr val="accent5">
                    <a:lumMod val="75000"/>
                  </a:schemeClr>
                </a:solidFill>
              </a:rPr>
              <a:t>назив предавања: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accent5">
                    <a:lumMod val="75000"/>
                  </a:schemeClr>
                </a:solidFill>
              </a:rPr>
              <a:t>ПЕСМЕ ЗА ДЕЦУ, ЈОВАН ЈОВАНОВИЋ ЗМАЈ - 1. део</a:t>
            </a:r>
          </a:p>
          <a:p>
            <a:pPr marL="0" indent="0">
              <a:buNone/>
            </a:pPr>
            <a:endParaRPr lang="sr-Cyrl-R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2400" dirty="0">
                <a:solidFill>
                  <a:schemeClr val="accent5">
                    <a:lumMod val="75000"/>
                  </a:schemeClr>
                </a:solidFill>
              </a:rPr>
              <a:t>име предавача:</a:t>
            </a:r>
          </a:p>
          <a:p>
            <a:pPr marL="0" indent="0">
              <a:buNone/>
            </a:pPr>
            <a:r>
              <a:rPr lang="sr-Cyrl-RS" dirty="0">
                <a:solidFill>
                  <a:schemeClr val="accent5">
                    <a:lumMod val="75000"/>
                  </a:schemeClr>
                </a:solidFill>
              </a:rPr>
              <a:t>РАДМИЛА СТЕПИЋ ЂАЈИЋ</a:t>
            </a:r>
          </a:p>
          <a:p>
            <a:pPr marL="0" indent="0">
              <a:buNone/>
            </a:pPr>
            <a:endParaRPr lang="sr-Cyrl-RS" sz="15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r-Cyrl-RS" sz="2400" dirty="0">
                <a:solidFill>
                  <a:schemeClr val="accent5">
                    <a:lumMod val="75000"/>
                  </a:schemeClr>
                </a:solidFill>
              </a:rPr>
              <a:t>час:</a:t>
            </a:r>
          </a:p>
          <a:p>
            <a:pPr marL="0" indent="0">
              <a:buNone/>
            </a:pPr>
            <a:r>
              <a:rPr lang="sr-Cyrl-RS" sz="2600" dirty="0">
                <a:solidFill>
                  <a:schemeClr val="accent5">
                    <a:lumMod val="75000"/>
                  </a:schemeClr>
                </a:solidFill>
              </a:rPr>
              <a:t>50.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08710" y="1494790"/>
            <a:ext cx="256667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altLang="en-US" sz="4400">
                <a:latin typeface="Times New Roman" panose="02020603050405020304" charset="0"/>
                <a:cs typeface="Times New Roman" panose="02020603050405020304" charset="0"/>
              </a:rPr>
              <a:t>ЛОКВАЊ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108710" y="4446270"/>
            <a:ext cx="166052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altLang="en-US" sz="4400">
                <a:latin typeface="Times New Roman" panose="02020603050405020304" charset="0"/>
                <a:cs typeface="Times New Roman" panose="02020603050405020304" charset="0"/>
              </a:rPr>
              <a:t>РОДА</a:t>
            </a:r>
          </a:p>
        </p:txBody>
      </p:sp>
      <p:pic>
        <p:nvPicPr>
          <p:cNvPr id="6" name="Content Placeholder 5" descr="lokvanj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83655" y="522605"/>
            <a:ext cx="3883025" cy="2917825"/>
          </a:xfrm>
          <a:prstGeom prst="rect">
            <a:avLst/>
          </a:prstGeom>
        </p:spPr>
      </p:pic>
      <p:pic>
        <p:nvPicPr>
          <p:cNvPr id="8" name="Content Placeholder 7" descr="roda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83655" y="3781425"/>
            <a:ext cx="3883660" cy="2710815"/>
          </a:xfrm>
          <a:prstGeom prst="rect">
            <a:avLst/>
          </a:prstGeom>
        </p:spPr>
      </p:pic>
      <p:sp>
        <p:nvSpPr>
          <p:cNvPr id="10" name="Notched Right Arrow 9"/>
          <p:cNvSpPr/>
          <p:nvPr/>
        </p:nvSpPr>
        <p:spPr>
          <a:xfrm>
            <a:off x="4319905" y="1675765"/>
            <a:ext cx="1511300" cy="422910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>
            <a:off x="3579495" y="4649470"/>
            <a:ext cx="2538095" cy="362585"/>
          </a:xfrm>
          <a:prstGeom prst="notch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966595" y="1146810"/>
            <a:ext cx="69380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О коме се у овој песми говори?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966595" y="2104390"/>
            <a:ext cx="553402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Шта жаба у песми ради?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966595" y="3075305"/>
            <a:ext cx="76504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Коју вест жаба тражи у новинама?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966595" y="4096385"/>
            <a:ext cx="84810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Због чега би та вест обрадовала жабу?</a:t>
            </a:r>
          </a:p>
        </p:txBody>
      </p:sp>
      <p:pic>
        <p:nvPicPr>
          <p:cNvPr id="3" name="Content Placeholder 2" descr="frogs-gif-png-19269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625" y="3928745"/>
            <a:ext cx="3429000" cy="238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64790" y="406400"/>
            <a:ext cx="69786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en-US" sz="4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Песме Јована Јовановића Змаја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411980" y="1555115"/>
            <a:ext cx="36836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„</a:t>
            </a:r>
            <a:r>
              <a:rPr lang="sr-Cyrl-RS" altLang="en-US" sz="4000">
                <a:latin typeface="Times New Roman" panose="02020603050405020304" charset="0"/>
                <a:cs typeface="Times New Roman" panose="02020603050405020304" charset="0"/>
              </a:rPr>
              <a:t>Дете и лептир”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09930" y="2678430"/>
            <a:ext cx="10001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sr-Cyrl-RS" sz="4000">
                <a:latin typeface="Times New Roman" panose="02020603050405020304" charset="0"/>
                <a:cs typeface="Times New Roman" panose="02020603050405020304" charset="0"/>
              </a:rPr>
              <a:t>Порука песме: Питај па ћеш сазнати.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086225" y="3801745"/>
            <a:ext cx="45548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„</a:t>
            </a:r>
            <a:r>
              <a:rPr lang="sr-Cyrl-RS" altLang="en-US" sz="4000">
                <a:latin typeface="Times New Roman" panose="02020603050405020304" charset="0"/>
                <a:cs typeface="Times New Roman" panose="02020603050405020304" charset="0"/>
              </a:rPr>
              <a:t>Жаба чита новине”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09930" y="4900295"/>
            <a:ext cx="10001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sr-Cyrl-RS" sz="4000">
                <a:latin typeface="Times New Roman" panose="02020603050405020304" charset="0"/>
                <a:cs typeface="Times New Roman" panose="02020603050405020304" charset="0"/>
              </a:rPr>
              <a:t>Порука песме: Ко чека тај и дочека.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84015" y="481965"/>
            <a:ext cx="5424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en-US" sz="4000">
                <a:latin typeface="Times New Roman" panose="02020603050405020304" charset="0"/>
                <a:cs typeface="Times New Roman" panose="02020603050405020304" charset="0"/>
              </a:rPr>
              <a:t>Домаћи задатак:</a:t>
            </a:r>
          </a:p>
        </p:txBody>
      </p:sp>
      <p:pic>
        <p:nvPicPr>
          <p:cNvPr id="5" name="Content Placeholder 4" descr="a-frog-1-710x47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515360"/>
            <a:ext cx="4945380" cy="2724785"/>
          </a:xfrm>
          <a:prstGeom prst="rect">
            <a:avLst/>
          </a:prstGeom>
        </p:spPr>
      </p:pic>
      <p:pic>
        <p:nvPicPr>
          <p:cNvPr id="7" name="Content Placeholder 6" descr="zaba-1-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2045" y="3515995"/>
            <a:ext cx="5181600" cy="272415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38200" y="1562735"/>
            <a:ext cx="8068945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  <a:sym typeface="Wingdings" panose="05000000000000000000" charset="0"/>
              </a:rPr>
              <a:t> Прочитати песме Јована Јовановића Змаја</a:t>
            </a:r>
          </a:p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  <a:sym typeface="Wingdings" panose="05000000000000000000" charset="0"/>
              </a:rPr>
              <a:t>које се налазе у вашој читанци.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38200" y="2808605"/>
            <a:ext cx="54667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  <a:sym typeface="Wingdings" panose="05000000000000000000" charset="0"/>
              </a:rPr>
              <a:t> </a:t>
            </a:r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  <a:sym typeface="Wingdings" panose="05000000000000000000" charset="0"/>
              </a:rPr>
              <a:t>Будите креативни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4152"/>
            <a:ext cx="10515600" cy="5632811"/>
          </a:xfrm>
        </p:spPr>
        <p:txBody>
          <a:bodyPr/>
          <a:lstStyle/>
          <a:p>
            <a:pPr marL="0" indent="0" algn="ctr">
              <a:buNone/>
            </a:pP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Интерактивни тестови са линковима ка раније емитованим часовима 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за помоћ у провери и утврђивању знања</a:t>
            </a:r>
          </a:p>
          <a:p>
            <a:pPr marL="0" indent="0" algn="ctr">
              <a:buNone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https://www.mojaskola.gov.rs/</a:t>
            </a:r>
          </a:p>
          <a:p>
            <a:pPr marL="0" indent="0" algn="ctr">
              <a:buNone/>
            </a:pPr>
            <a:endParaRPr lang="sr-Cyrl-R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903" y="3603795"/>
            <a:ext cx="9026193" cy="2573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44152"/>
            <a:ext cx="10515600" cy="5632811"/>
          </a:xfrm>
        </p:spPr>
        <p:txBody>
          <a:bodyPr/>
          <a:lstStyle/>
          <a:p>
            <a:pPr marL="0" indent="0" algn="ctr">
              <a:buNone/>
            </a:pP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ОВА ПРЕЗЕНТАЦИЈА ЈЕ НЕКОМЕРЦИЈАЛНА!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Слајдови могу да садрже материјале, фотографије и слике преузете са Интернета који су заштићени Законом о ауторским и сродним правима. Ова презентација се може користити само у циљу информисања и образовања ученика у току наставе на даљину и у друге сврхе се не сме користити. Члан 44. – Дозвољено је да без дозволе аутора и без плаћања ауторске накнаде за некомерцијалне сврхе наставе (1) јавно извођење или представљање објављених дела у облику не</a:t>
            </a:r>
            <a:r>
              <a:rPr lang="sr-Cyrl-RS" sz="2400">
                <a:solidFill>
                  <a:schemeClr val="accent5">
                    <a:lumMod val="75000"/>
                  </a:schemeClr>
                </a:solidFill>
              </a:rPr>
              <a:t>п</a:t>
            </a:r>
            <a:r>
              <a:rPr lang="ru-RU" sz="2400">
                <a:solidFill>
                  <a:schemeClr val="accent5">
                    <a:lumMod val="75000"/>
                  </a:schemeClr>
                </a:solidFill>
              </a:rPr>
              <a:t>осредног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</a:rPr>
              <a:t>поучавања на настави ЗАКОН О АУТОРСКИМ И СРОДНИМ ПРАВИМА (Сл. Гласник РС бр 104/2009 и 99/2011)</a:t>
            </a:r>
          </a:p>
          <a:p>
            <a:pPr marL="0" indent="0" algn="ctr">
              <a:buNone/>
            </a:pPr>
            <a:endParaRPr lang="sr-Cyrl-R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ageGen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030" y="736600"/>
            <a:ext cx="10627360" cy="544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409575"/>
            <a:ext cx="10515600" cy="4548505"/>
          </a:xfrm>
        </p:spPr>
        <p:txBody>
          <a:bodyPr>
            <a:normAutofit fontScale="90000"/>
          </a:bodyPr>
          <a:lstStyle/>
          <a:p>
            <a:r>
              <a:rPr lang="sr-Cyrl-RS" altLang="en-US"/>
              <a:t/>
            </a:r>
            <a:br>
              <a:rPr lang="sr-Cyrl-RS" altLang="en-US"/>
            </a:br>
            <a:r>
              <a:rPr lang="sr-Cyrl-RS" altLang="en-US"/>
              <a:t/>
            </a:r>
            <a:br>
              <a:rPr lang="sr-Cyrl-RS" altLang="en-US"/>
            </a:br>
            <a:r>
              <a:rPr lang="sr-Cyrl-RS" altLang="en-US"/>
              <a:t/>
            </a:r>
            <a:br>
              <a:rPr lang="sr-Cyrl-RS" altLang="en-US"/>
            </a:br>
            <a:r>
              <a:rPr lang="sr-Cyrl-RS" altLang="en-US"/>
              <a:t/>
            </a:r>
            <a:br>
              <a:rPr lang="sr-Cyrl-RS" altLang="en-US"/>
            </a:br>
            <a:r>
              <a:rPr lang="sr-Cyrl-RS" altLang="en-US" sz="6000" b="1"/>
              <a:t>Потребан прибор:</a:t>
            </a:r>
            <a:br>
              <a:rPr lang="sr-Cyrl-RS" altLang="en-US" sz="6000" b="1"/>
            </a:br>
            <a:r>
              <a:rPr lang="sr-Cyrl-RS" altLang="en-US" sz="6000" b="1"/>
              <a:t/>
            </a:r>
            <a:br>
              <a:rPr lang="sr-Cyrl-RS" altLang="en-US" sz="6000" b="1"/>
            </a:br>
            <a:r>
              <a:rPr lang="sr-Cyrl-RS" altLang="en-US" sz="6000"/>
              <a:t/>
            </a:r>
            <a:br>
              <a:rPr lang="sr-Cyrl-RS" altLang="en-US" sz="6000"/>
            </a:br>
            <a:r>
              <a:rPr lang="sr-Cyrl-RS" altLang="en-US" sz="6000" b="1"/>
              <a:t>свеска,</a:t>
            </a:r>
            <a:r>
              <a:rPr lang="sr-Cyrl-RS" altLang="en-US" sz="6000"/>
              <a:t> </a:t>
            </a:r>
            <a:br>
              <a:rPr lang="sr-Cyrl-RS" altLang="en-US" sz="6000"/>
            </a:br>
            <a:r>
              <a:rPr lang="sr-Cyrl-RS" altLang="en-US" sz="6000"/>
              <a:t/>
            </a:r>
            <a:br>
              <a:rPr lang="sr-Cyrl-RS" altLang="en-US" sz="6000"/>
            </a:br>
            <a:r>
              <a:rPr lang="sr-Cyrl-RS" altLang="en-US" sz="6000" b="1"/>
              <a:t>оловка и гумица. </a:t>
            </a:r>
            <a:r>
              <a:rPr lang="sr-Cyrl-RS" altLang="en-US" sz="6000"/>
              <a:t> </a:t>
            </a:r>
            <a:br>
              <a:rPr lang="sr-Cyrl-RS" altLang="en-US" sz="6000"/>
            </a:br>
            <a:r>
              <a:rPr lang="sr-Cyrl-RS" altLang="en-US"/>
              <a:t/>
            </a:r>
            <a:br>
              <a:rPr lang="sr-Cyrl-RS" altLang="en-US"/>
            </a:br>
            <a:endParaRPr lang="sr-Cyrl-RS" altLang="en-US"/>
          </a:p>
        </p:txBody>
      </p:sp>
      <p:pic>
        <p:nvPicPr>
          <p:cNvPr id="6" name="Content Placeholder 5" descr="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40760" y="2603500"/>
            <a:ext cx="1651000" cy="1651000"/>
          </a:xfrm>
          <a:prstGeom prst="rect">
            <a:avLst/>
          </a:prstGeom>
        </p:spPr>
      </p:pic>
      <p:pic>
        <p:nvPicPr>
          <p:cNvPr id="7" name="Picture 6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720000">
            <a:off x="6050280" y="4693285"/>
            <a:ext cx="1492885" cy="746760"/>
          </a:xfrm>
          <a:prstGeom prst="rect">
            <a:avLst/>
          </a:prstGeom>
        </p:spPr>
      </p:pic>
      <p:pic>
        <p:nvPicPr>
          <p:cNvPr id="2" name="Picture 1" descr="imag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855" y="4958080"/>
            <a:ext cx="1607185" cy="1069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Змај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655" y="511175"/>
            <a:ext cx="4159885" cy="586359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242560" y="588010"/>
            <a:ext cx="61290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en-US" sz="4000" dirty="0">
                <a:latin typeface="Times New Roman" panose="02020603050405020304" charset="0"/>
                <a:cs typeface="Times New Roman" panose="02020603050405020304" charset="0"/>
              </a:rPr>
              <a:t>Први је писац у српској књижвности који је писао песме за децу.</a:t>
            </a:r>
          </a:p>
          <a:p>
            <a:r>
              <a:rPr lang="sr-Cyrl-RS" altLang="en-US" sz="4000" dirty="0">
                <a:latin typeface="Times New Roman" panose="02020603050405020304" charset="0"/>
                <a:cs typeface="Times New Roman" panose="02020603050405020304" charset="0"/>
              </a:rPr>
              <a:t>По занимању је био лекар.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377815" y="3806190"/>
            <a:ext cx="16764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en-US" sz="5400">
                <a:latin typeface="Times New Roman" panose="02020603050405020304" charset="0"/>
                <a:cs typeface="Times New Roman" panose="02020603050405020304" charset="0"/>
              </a:rPr>
              <a:t>3 мај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673725" y="3806190"/>
            <a:ext cx="2489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en-US" sz="540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11" name="Notched Right Arrow 10"/>
          <p:cNvSpPr/>
          <p:nvPr/>
        </p:nvSpPr>
        <p:spPr>
          <a:xfrm>
            <a:off x="7311390" y="4198620"/>
            <a:ext cx="1586230" cy="362585"/>
          </a:xfrm>
          <a:prstGeom prst="notched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9230360" y="3806190"/>
            <a:ext cx="24168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en-US" sz="5400">
                <a:latin typeface="Times New Roman" panose="02020603050405020304" charset="0"/>
                <a:cs typeface="Times New Roman" panose="02020603050405020304" charset="0"/>
              </a:rPr>
              <a:t>Змај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ptir i de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932180"/>
            <a:ext cx="8877300" cy="4993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966595" y="1131570"/>
            <a:ext cx="69380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О коме се у овој песми говори?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966595" y="2104390"/>
            <a:ext cx="46088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Шта је желело дете?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966595" y="3075305"/>
            <a:ext cx="622236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Због чега је бринуо лептир?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966595" y="4096385"/>
            <a:ext cx="68662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Шта се десило на крају песме?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m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6410" y="994410"/>
            <a:ext cx="6139180" cy="435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ownload 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2890" y="1652905"/>
            <a:ext cx="3470910" cy="476821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19170" y="330835"/>
            <a:ext cx="47605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en-US" sz="40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„</a:t>
            </a:r>
            <a:r>
              <a:rPr lang="sr-Cyrl-RS" sz="4000">
                <a:latin typeface="Times New Roman" panose="02020603050405020304" charset="0"/>
                <a:cs typeface="Times New Roman" panose="02020603050405020304" charset="0"/>
              </a:rPr>
              <a:t>Жаба чита новине”</a:t>
            </a:r>
          </a:p>
          <a:p>
            <a:r>
              <a:rPr lang="sr-Cyrl-RS" altLang="en-US" sz="4000">
                <a:latin typeface="Times New Roman" panose="02020603050405020304" charset="0"/>
                <a:cs typeface="Times New Roman" panose="02020603050405020304" charset="0"/>
              </a:rPr>
              <a:t>Јован Јовановић Змај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79450" y="1978025"/>
            <a:ext cx="9398000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Седи жаба сама				</a:t>
            </a:r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Знате већ о чему</a:t>
            </a:r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на листу локвања,			</a:t>
            </a:r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жабе бригу воде:</a:t>
            </a:r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од жаркога сунца			</a:t>
            </a:r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хоће ли се скоро</a:t>
            </a:r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штитом се заклања.			</a:t>
            </a:r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одселити роде.</a:t>
            </a:r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Да новине чита,</a:t>
            </a:r>
          </a:p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то нам слика каже,</a:t>
            </a:r>
          </a:p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ал' не мож' да нађе</a:t>
            </a:r>
          </a:p>
          <a:p>
            <a:r>
              <a:rPr lang="sr-Cyrl-RS" altLang="en-US" sz="3200">
                <a:latin typeface="Times New Roman" panose="02020603050405020304" charset="0"/>
                <a:cs typeface="Times New Roman" panose="02020603050405020304" charset="0"/>
              </a:rPr>
              <a:t>што јој очи траже.</a:t>
            </a:r>
          </a:p>
          <a:p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sr-Cyrl-RS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297</Words>
  <Application>Microsoft Office PowerPoint</Application>
  <PresentationFormat>Widescreen</PresentationFormat>
  <Paragraphs>57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ПРВИ РАЗРЕД</vt:lpstr>
      <vt:lpstr>PowerPoint Presentation</vt:lpstr>
      <vt:lpstr>    Потребан прибор:   свеска,   оловка и гумица.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&lt;унети разред великим словима&gt; РАЗРЕД</dc:title>
  <dc:creator>DPN</dc:creator>
  <cp:lastModifiedBy>Emil Liscevic</cp:lastModifiedBy>
  <cp:revision>15</cp:revision>
  <dcterms:created xsi:type="dcterms:W3CDTF">2020-04-10T10:07:00Z</dcterms:created>
  <dcterms:modified xsi:type="dcterms:W3CDTF">2020-05-15T07:36:18Z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1033-11.2.0.9327</vt:lpwstr>
  </property>
</Properties>
</file>